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My name is [Trainer Name]. Before we begin, let's cover some housekeeping: please note the location of amenities and emergency exits. Please switch your phones to silent. This course will provide you with the skills and knowledge to operate a forklift safely and effectively. We'll cover planning, pre-operational checks, safe operation, and shutdown procedures. Your assessment will involve a written knowledge test and a practical demonstration. Let's get started.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shift must begin with a thorough pre-start check using a checklist. This involves a walk-around visual inspection, checking fluids, and testing all functions like brakes, steering, and warning devices. If you find any fault, the machine must be tagged out of service and the issue reported immediately. Never operate a faulty forklift. (Covers 2.1, 2.2, PE2, PE11, KE3). Timing: ~15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getting on or off, always maintain three points of contact. Operate all controls smoothly—no jerky movements. A key concept is the 'stability triangle'; keeping the combined centre of gravity within this triangle prevents tipping. When travelling, keep the load low and tilted back. And remember, forklifts are designed for one person only—the operator. (Covers 2.4, PE3, KE3). Timing: ~15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to put theory into practice. I'll divide you into small groups. Each group will get a checklist and be assigned a forklift. I've placed some minor, safe 'faults' on each machine. Your job is to find them, document them correctly on the checklist, and explain what the proper procedure would be. I will be supervising at all times. (Covers 2.1, 2.2, PE2, PE11). Timing: ~25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lifting, assess the load. Is it stable? Is it within your forklift's capacity? Approach the load squarely and ensure forks are spread wide and fully inserted. Lift, then tilt back. When placing the load, ensure it's stable and secure before backing away. We'll also cover the correct procedures for fitting and removing attachments. (Covers 2.3, 2.4, 2.6, PE4, PE6). Timing: ~20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Situational awareness is critical. You must constantly be scanning your surroundings—looking for pedestrians, other vehicles, and potential hazards. Use your horn at intersections and blind corners. Listen for any warning alarms from your machine and know what they mean. Always choose the safest route, even if it's not the shortest. (Covers 2.5, 2.7, 2.8, PE9, PE10, PE12). Timing: ~15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shutdown procedure is just as important as the pre-start. Park on level ground in a designated area, away from traffic. Lower the forks fully to the ground to prevent a trip hazard. Apply the park brake, put the controls in neutral, turn off the engine, and remove the key. Finally, do a quick post-op inspection to check for any damage that occurred during your shift. (Covers 2.9, PE2, PE5).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for another quick check. Ask questions to the group. Expected answers: 1. As low as possible while clearing the ground (approx. 150mm), with the mast tilted back. 2. The area between the front wheels and the rear axle pivot point that contains the forklift's centre of gravity. 3. Do not operate it. Tag it out of service and report it according to workplace procedures. 4. Any three of: Park on level ground, lower forks, apply park brake, neutralise controls, turn off engine, remove key. (Covers E2). Timing: ~5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final session. The job isn't finished when you turn the engine off. This session covers the essential wrap-up activities: housekeeping, hazard reporting, and paperwork. These steps ensure the work area is safe for the next person and that there's a clear record of your work. (Covers Element 3). Timing: ~5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tidy workplace is a safe workplace. Good housekeeping reduces trip hazards, fire risks, and allows for efficient movement of people and plant. At the end of your task, clear away any rubbish like broken pallets or plastic wrap, and dispose of it according to your site's procedures. (Covers 3.1, KE1).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Accurate records are a legal requirement and a key part of a safe workplace. This includes your completed pre-start checklist, a logbook of operations, and any fault or hazard reports. Ensure your writing is clear and you file the documents in the correct place so others can access them. (Covers 3.2, 3.3, PE13).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first session is all about preparation. A safe lift starts long before you turn the key. We'll cover how to plan your work, identify risks, and ensure you have the right gear for the job. Proper planning prevents poor performance and, more importantly, accidents. (Covers Element 1). Timing: ~5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bring it all together. I'm giving each group a short work scenario. Your task is to plan the job from start to finish, considering everything we've learned: hazard identification, controls, communication, safe operation, and documentation. After 15 minutes, we'll come back together and each group will present their plan. (Covers all Elements). Timing: ~20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brings us to the end of the training. We've covered planning, checking, operating, and cleaning up. The key message is to always think about safety first. The next step is your assessment, which will include a knowledge test and a practical demonstration where you'll operate the forklift to complete a work task. I'll now explain the assessment process in detail. Are there any final questions? (Covers all Elements, PE, KE, Assessment Conditions).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you need to understand the task. This means reviewing documents like work orders, Safe Work Method Statements (SWMS), or site plans. Always clarify any confusing instructions with your supervisor before you start. Ask the group: 'Why is it crucial to confirm instructions before you start?' This ensures you, your supervisor, and your colleagues all have the same understanding of the task. (Covers 1.1, 1.2, PE7, FS1).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hazard is anything with the potential to cause harm. A risk is the likelihood of that harm occurring. We use the hierarchy of control to manage risks. From most to least effective, it's: Elimination, Substitution, Engineering controls, Administrative controls, and finally, PPE. We must also consider our impact on the environment, like preventing spills or minimising noise. (Covers 1.3, KE1). Timing: ~15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PPE is your last line of defence, used when other controls can't eliminate the risk. For forklift operations, this typically includes high-visibility clothing and steel-capped boots. Your site's policies will dictate the specific requirements. Always inspect your PPE for damage before use and store it correctly. (Covers 1.4, PE8, KE1).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forklift has a data plate, or load chart, that tells you its maximum lifting capacity at different load centres. Adding an attachment like fork slippers or a jib will change—usually reduce—that capacity. You must understand how to read the plate and account for any attachments to prevent overloading, which can lead to tipping. (Covers 1.5, PE6, KE3, FS2). Timing: ~15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Clear communication is vital for safety. You need to coordinate your movements with pedestrians, other vehicle operators, and spotters. This can be done using two-way radios, horns, and standard hand signals. Always make positive eye contact to confirm signals are understood. Let's practice a few common hand signals now. (Covers 1.6, PE14). Timing: ~10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quickly review. Ask questions to the group. Expected answers: 1. On the data plate or load chart. 2. Elimination—removing the hazard completely. 3. Pedestrians, blind corners, uneven surfaces, overhead obstructions. 4. To ensure everyone's safety and to coordinate work activities efficiently. (Covers E1). Timing: ~5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move into the practical side of things. This session covers the complete operational cycle, from the moment you approach the machine to when you park it at the end of your shift. We will focus on the techniques and awareness needed to operate safely and efficiently. (Covers Element 2). Timing: ~5 mins.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4BF0"/>
        </a:solidFill>
      </p:bgPr>
    </p:bg>
    <p:spTree>
      <p:nvGrpSpPr>
        <p:cNvPr id="1" name=""/>
        <p:cNvGrpSpPr/>
        <p:nvPr/>
      </p:nvGrpSpPr>
      <p:grpSpPr>
        <a:xfrm>
          <a:off x="0" y="0"/>
          <a:ext cx="0" cy="0"/>
          <a:chOff x="0" y="0"/>
          <a:chExt cx="0" cy="0"/>
        </a:xfrm>
      </p:grpSpPr>
      <p:sp>
        <p:nvSpPr>
          <p:cNvPr id="2" name="Text 0"/>
          <p:cNvSpPr/>
          <p:nvPr/>
        </p:nvSpPr>
        <p:spPr>
          <a:xfrm>
            <a:off x="548640" y="1645920"/>
            <a:ext cx="8046720" cy="1097280"/>
          </a:xfrm>
          <a:prstGeom prst="rect">
            <a:avLst/>
          </a:prstGeom>
          <a:noFill/>
          <a:ln/>
        </p:spPr>
        <p:txBody>
          <a:bodyPr wrap="square" rtlCol="0" anchor="ctr"/>
          <a:lstStyle/>
          <a:p>
            <a:pPr indent="0" marL="0">
              <a:buNone/>
            </a:pPr>
            <a:r>
              <a:rPr lang="en-US" sz="4000" b="1" dirty="0">
                <a:solidFill>
                  <a:srgbClr val="FFFFFF"/>
                </a:solidFill>
              </a:rPr>
              <a:t>RIIHAN201E: Operate a Forklift</a:t>
            </a:r>
            <a:endParaRPr lang="en-US" sz="4000" dirty="0"/>
          </a:p>
        </p:txBody>
      </p:sp>
      <p:sp>
        <p:nvSpPr>
          <p:cNvPr id="3" name="Text 1"/>
          <p:cNvSpPr/>
          <p:nvPr/>
        </p:nvSpPr>
        <p:spPr>
          <a:xfrm>
            <a:off x="548640" y="2834640"/>
            <a:ext cx="8046720" cy="914400"/>
          </a:xfrm>
          <a:prstGeom prst="rect">
            <a:avLst/>
          </a:prstGeom>
          <a:noFill/>
          <a:ln/>
        </p:spPr>
        <p:txBody>
          <a:bodyPr wrap="square" rtlCol="0" anchor="ctr"/>
          <a:lstStyle/>
          <a:p>
            <a:pPr indent="0" marL="0">
              <a:buNone/>
            </a:pPr>
            <a:r>
              <a:rPr lang="en-US" sz="1600" dirty="0">
                <a:solidFill>
                  <a:srgbClr val="FFFFFF"/>
                </a:solidFill>
              </a:rPr>
              <a:t>RIIHAN201E — Operate a forklift</a:t>
            </a:r>
            <a:endParaRPr lang="en-US" sz="1600" dirty="0"/>
          </a:p>
          <a:p>
            <a:pPr indent="0" marL="0">
              <a:buNone/>
            </a:pPr>
            <a:r>
              <a:rPr lang="en-US" sz="1600" dirty="0">
                <a:solidFill>
                  <a:srgbClr val="FFFFFF"/>
                </a:solidFill>
              </a:rPr>
              <a:t>ACME Skills Institute</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Pre-Start Checks</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Using a pre-start checklist</a:t>
            </a:r>
            <a:endParaRPr lang="en-US" sz="1800" dirty="0"/>
          </a:p>
          <a:p>
            <a:pPr marL="152400" indent="-152400">
              <a:buSzPct val="100000"/>
              <a:buChar char="•"/>
            </a:pPr>
            <a:r>
              <a:rPr lang="en-US" sz="1800" dirty="0">
                <a:solidFill>
                  <a:srgbClr val="101828"/>
                </a:solidFill>
              </a:rPr>
              <a:t>Visual inspection (tyres, forks, mast, guards)</a:t>
            </a:r>
            <a:endParaRPr lang="en-US" sz="1800" dirty="0"/>
          </a:p>
          <a:p>
            <a:pPr marL="152400" indent="-152400">
              <a:buSzPct val="100000"/>
              <a:buChar char="•"/>
            </a:pPr>
            <a:r>
              <a:rPr lang="en-US" sz="1800" dirty="0">
                <a:solidFill>
                  <a:srgbClr val="101828"/>
                </a:solidFill>
              </a:rPr>
              <a:t>Checking fluid levels (oil, fuel, coolant)</a:t>
            </a:r>
            <a:endParaRPr lang="en-US" sz="1800" dirty="0"/>
          </a:p>
          <a:p>
            <a:pPr marL="152400" indent="-152400">
              <a:buSzPct val="100000"/>
              <a:buChar char="•"/>
            </a:pPr>
            <a:r>
              <a:rPr lang="en-US" sz="1800" dirty="0">
                <a:solidFill>
                  <a:srgbClr val="101828"/>
                </a:solidFill>
              </a:rPr>
              <a:t>Testing controls, horn, and lights</a:t>
            </a:r>
            <a:endParaRPr lang="en-US" sz="1800" dirty="0"/>
          </a:p>
          <a:p>
            <a:pPr marL="152400" indent="-152400">
              <a:buSzPct val="100000"/>
              <a:buChar char="•"/>
            </a:pPr>
            <a:r>
              <a:rPr lang="en-US" sz="1800" dirty="0">
                <a:solidFill>
                  <a:srgbClr val="101828"/>
                </a:solidFill>
              </a:rPr>
              <a:t>Reporting any faults found</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Operating the Forklift</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Correct start-up and warm-up procedure</a:t>
            </a:r>
            <a:endParaRPr lang="en-US" sz="1800" dirty="0"/>
          </a:p>
          <a:p>
            <a:pPr marL="152400" indent="-152400">
              <a:buSzPct val="100000"/>
              <a:buChar char="•"/>
            </a:pPr>
            <a:r>
              <a:rPr lang="en-US" sz="1800" dirty="0">
                <a:solidFill>
                  <a:srgbClr val="101828"/>
                </a:solidFill>
              </a:rPr>
              <a:t>Maintaining 3 points of contact</a:t>
            </a:r>
            <a:endParaRPr lang="en-US" sz="1800" dirty="0"/>
          </a:p>
          <a:p>
            <a:pPr marL="152400" indent="-152400">
              <a:buSzPct val="100000"/>
              <a:buChar char="•"/>
            </a:pPr>
            <a:r>
              <a:rPr lang="en-US" sz="1800" dirty="0">
                <a:solidFill>
                  <a:srgbClr val="101828"/>
                </a:solidFill>
              </a:rPr>
              <a:t>Smooth and controlled movements</a:t>
            </a:r>
            <a:endParaRPr lang="en-US" sz="1800" dirty="0"/>
          </a:p>
          <a:p>
            <a:pPr marL="152400" indent="-152400">
              <a:buSzPct val="100000"/>
              <a:buChar char="•"/>
            </a:pPr>
            <a:r>
              <a:rPr lang="en-US" sz="1800" dirty="0">
                <a:solidFill>
                  <a:srgbClr val="101828"/>
                </a:solidFill>
              </a:rPr>
              <a:t>Understanding the stability triangle</a:t>
            </a:r>
            <a:endParaRPr lang="en-US" sz="1800" dirty="0"/>
          </a:p>
          <a:p>
            <a:pPr marL="152400" indent="-152400">
              <a:buSzPct val="100000"/>
              <a:buChar char="•"/>
            </a:pPr>
            <a:r>
              <a:rPr lang="en-US" sz="1800" dirty="0">
                <a:solidFill>
                  <a:srgbClr val="101828"/>
                </a:solidFill>
              </a:rPr>
              <a:t>Keeping forks low when travelling</a:t>
            </a:r>
            <a:endParaRPr lang="en-US" sz="1800" dirty="0"/>
          </a:p>
          <a:p>
            <a:pPr marL="152400" indent="-152400">
              <a:buSzPct val="100000"/>
              <a:buChar char="•"/>
            </a:pPr>
            <a:r>
              <a:rPr lang="en-US" sz="1800" dirty="0">
                <a:solidFill>
                  <a:srgbClr val="101828"/>
                </a:solidFill>
              </a:rPr>
              <a:t>No passengers allowed!</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Practical: Pre-Start Check</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457200" y="1051560"/>
            <a:ext cx="2743200" cy="274320"/>
          </a:xfrm>
          <a:prstGeom prst="rect">
            <a:avLst/>
          </a:prstGeom>
          <a:noFill/>
          <a:ln/>
        </p:spPr>
        <p:txBody>
          <a:bodyPr wrap="square" rtlCol="0" anchor="ctr"/>
          <a:lstStyle/>
          <a:p>
            <a:pPr indent="0" marL="0">
              <a:buNone/>
            </a:pPr>
            <a:r>
              <a:rPr lang="en-US" sz="1000" b="1" spc="200" kern="0" dirty="0">
                <a:solidFill>
                  <a:srgbClr val="2A4BF0"/>
                </a:solidFill>
              </a:rPr>
              <a:t>ACTIVITY</a:t>
            </a:r>
            <a:endParaRPr lang="en-US" sz="1000" dirty="0"/>
          </a:p>
        </p:txBody>
      </p:sp>
      <p:sp>
        <p:nvSpPr>
          <p:cNvPr id="5" name="Text 3"/>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In small groups, get a pre-start checklist.</a:t>
            </a:r>
            <a:endParaRPr lang="en-US" sz="1800" dirty="0"/>
          </a:p>
          <a:p>
            <a:pPr marL="152400" indent="-152400">
              <a:buSzPct val="100000"/>
              <a:buChar char="•"/>
            </a:pPr>
            <a:r>
              <a:rPr lang="en-US" sz="1800" dirty="0">
                <a:solidFill>
                  <a:srgbClr val="101828"/>
                </a:solidFill>
              </a:rPr>
              <a:t>Go to the assigned forklift.</a:t>
            </a:r>
            <a:endParaRPr lang="en-US" sz="1800" dirty="0"/>
          </a:p>
          <a:p>
            <a:pPr marL="152400" indent="-152400">
              <a:buSzPct val="100000"/>
              <a:buChar char="•"/>
            </a:pPr>
            <a:r>
              <a:rPr lang="en-US" sz="1800" dirty="0">
                <a:solidFill>
                  <a:srgbClr val="101828"/>
                </a:solidFill>
              </a:rPr>
              <a:t>Conduct a full pre-start check.</a:t>
            </a:r>
            <a:endParaRPr lang="en-US" sz="1800" dirty="0"/>
          </a:p>
          <a:p>
            <a:pPr marL="152400" indent="-152400">
              <a:buSzPct val="100000"/>
              <a:buChar char="•"/>
            </a:pPr>
            <a:r>
              <a:rPr lang="en-US" sz="1800" dirty="0">
                <a:solidFill>
                  <a:srgbClr val="101828"/>
                </a:solidFill>
              </a:rPr>
              <a:t>Identify and document any 'faults' planted by me.</a:t>
            </a:r>
            <a:endParaRPr lang="en-US" sz="1800" dirty="0"/>
          </a:p>
          <a:p>
            <a:pPr marL="152400" indent="-152400">
              <a:buSzPct val="100000"/>
              <a:buChar char="•"/>
            </a:pPr>
            <a:r>
              <a:rPr lang="en-US" sz="1800" dirty="0">
                <a:solidFill>
                  <a:srgbClr val="101828"/>
                </a:solidFill>
              </a:rPr>
              <a:t>Report your findings back to the group.</a:t>
            </a:r>
            <a:endParaRPr lang="en-US" sz="1800" dirty="0"/>
          </a:p>
        </p:txBody>
      </p:sp>
      <p:sp>
        <p:nvSpPr>
          <p:cNvPr id="6" name="Text 4"/>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7" name="Text 5"/>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Handling Loads Safely</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Assessing the load (weight, size, stability)</a:t>
            </a:r>
            <a:endParaRPr lang="en-US" sz="1800" dirty="0"/>
          </a:p>
          <a:p>
            <a:pPr marL="152400" indent="-152400">
              <a:buSzPct val="100000"/>
              <a:buChar char="•"/>
            </a:pPr>
            <a:r>
              <a:rPr lang="en-US" sz="1800" dirty="0">
                <a:solidFill>
                  <a:srgbClr val="101828"/>
                </a:solidFill>
              </a:rPr>
              <a:t>Positioning the forks correctly</a:t>
            </a:r>
            <a:endParaRPr lang="en-US" sz="1800" dirty="0"/>
          </a:p>
          <a:p>
            <a:pPr marL="152400" indent="-152400">
              <a:buSzPct val="100000"/>
              <a:buChar char="•"/>
            </a:pPr>
            <a:r>
              <a:rPr lang="en-US" sz="1800" dirty="0">
                <a:solidFill>
                  <a:srgbClr val="101828"/>
                </a:solidFill>
              </a:rPr>
              <a:t>Lifting the load smoothly</a:t>
            </a:r>
            <a:endParaRPr lang="en-US" sz="1800" dirty="0"/>
          </a:p>
          <a:p>
            <a:pPr marL="152400" indent="-152400">
              <a:buSzPct val="100000"/>
              <a:buChar char="•"/>
            </a:pPr>
            <a:r>
              <a:rPr lang="en-US" sz="1800" dirty="0">
                <a:solidFill>
                  <a:srgbClr val="101828"/>
                </a:solidFill>
              </a:rPr>
              <a:t>Tilting the mast back for travel</a:t>
            </a:r>
            <a:endParaRPr lang="en-US" sz="1800" dirty="0"/>
          </a:p>
          <a:p>
            <a:pPr marL="152400" indent="-152400">
              <a:buSzPct val="100000"/>
              <a:buChar char="•"/>
            </a:pPr>
            <a:r>
              <a:rPr lang="en-US" sz="1800" dirty="0">
                <a:solidFill>
                  <a:srgbClr val="101828"/>
                </a:solidFill>
              </a:rPr>
              <a:t>Placing the load securely</a:t>
            </a:r>
            <a:endParaRPr lang="en-US" sz="1800" dirty="0"/>
          </a:p>
          <a:p>
            <a:pPr marL="152400" indent="-152400">
              <a:buSzPct val="100000"/>
              <a:buChar char="•"/>
            </a:pPr>
            <a:r>
              <a:rPr lang="en-US" sz="1800" dirty="0">
                <a:solidFill>
                  <a:srgbClr val="101828"/>
                </a:solidFill>
              </a:rPr>
              <a:t>Using attachments correctly</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Monitoring Your Environment</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Constantly scanning the work area</a:t>
            </a:r>
            <a:endParaRPr lang="en-US" sz="1800" dirty="0"/>
          </a:p>
          <a:p>
            <a:pPr marL="152400" indent="-152400">
              <a:buSzPct val="100000"/>
              <a:buChar char="•"/>
            </a:pPr>
            <a:r>
              <a:rPr lang="en-US" sz="1800" dirty="0">
                <a:solidFill>
                  <a:srgbClr val="101828"/>
                </a:solidFill>
              </a:rPr>
              <a:t>Anticipating traffic flow</a:t>
            </a:r>
            <a:endParaRPr lang="en-US" sz="1800" dirty="0"/>
          </a:p>
          <a:p>
            <a:pPr marL="152400" indent="-152400">
              <a:buSzPct val="100000"/>
              <a:buChar char="•"/>
            </a:pPr>
            <a:r>
              <a:rPr lang="en-US" sz="1800" dirty="0">
                <a:solidFill>
                  <a:srgbClr val="101828"/>
                </a:solidFill>
              </a:rPr>
              <a:t>Choosing the safest, most efficient route</a:t>
            </a:r>
            <a:endParaRPr lang="en-US" sz="1800" dirty="0"/>
          </a:p>
          <a:p>
            <a:pPr marL="152400" indent="-152400">
              <a:buSzPct val="100000"/>
              <a:buChar char="•"/>
            </a:pPr>
            <a:r>
              <a:rPr lang="en-US" sz="1800" dirty="0">
                <a:solidFill>
                  <a:srgbClr val="101828"/>
                </a:solidFill>
              </a:rPr>
              <a:t>Watching for pedestrians and other vehicles</a:t>
            </a:r>
            <a:endParaRPr lang="en-US" sz="1800" dirty="0"/>
          </a:p>
          <a:p>
            <a:pPr marL="152400" indent="-152400">
              <a:buSzPct val="100000"/>
              <a:buChar char="•"/>
            </a:pPr>
            <a:r>
              <a:rPr lang="en-US" sz="1800" dirty="0">
                <a:solidFill>
                  <a:srgbClr val="101828"/>
                </a:solidFill>
              </a:rPr>
              <a:t>Responding to alarms and warning systems</a:t>
            </a:r>
            <a:endParaRPr lang="en-US" sz="1800" dirty="0"/>
          </a:p>
          <a:p>
            <a:pPr marL="152400" indent="-152400">
              <a:buSzPct val="100000"/>
              <a:buChar char="•"/>
            </a:pPr>
            <a:r>
              <a:rPr lang="en-US" sz="1800" dirty="0">
                <a:solidFill>
                  <a:srgbClr val="101828"/>
                </a:solidFill>
              </a:rPr>
              <a:t>Maintaining a safe following distance</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Parking and Shutdown</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Parking in designated, safe areas</a:t>
            </a:r>
            <a:endParaRPr lang="en-US" sz="1800" dirty="0"/>
          </a:p>
          <a:p>
            <a:pPr marL="152400" indent="-152400">
              <a:buSzPct val="100000"/>
              <a:buChar char="•"/>
            </a:pPr>
            <a:r>
              <a:rPr lang="en-US" sz="1800" dirty="0">
                <a:solidFill>
                  <a:srgbClr val="101828"/>
                </a:solidFill>
              </a:rPr>
              <a:t>Lowering the forks to the ground</a:t>
            </a:r>
            <a:endParaRPr lang="en-US" sz="1800" dirty="0"/>
          </a:p>
          <a:p>
            <a:pPr marL="152400" indent="-152400">
              <a:buSzPct val="100000"/>
              <a:buChar char="•"/>
            </a:pPr>
            <a:r>
              <a:rPr lang="en-US" sz="1800" dirty="0">
                <a:solidFill>
                  <a:srgbClr val="101828"/>
                </a:solidFill>
              </a:rPr>
              <a:t>Applying the park brake</a:t>
            </a:r>
            <a:endParaRPr lang="en-US" sz="1800" dirty="0"/>
          </a:p>
          <a:p>
            <a:pPr marL="152400" indent="-152400">
              <a:buSzPct val="100000"/>
              <a:buChar char="•"/>
            </a:pPr>
            <a:r>
              <a:rPr lang="en-US" sz="1800" dirty="0">
                <a:solidFill>
                  <a:srgbClr val="101828"/>
                </a:solidFill>
              </a:rPr>
              <a:t>Neutralising controls</a:t>
            </a:r>
            <a:endParaRPr lang="en-US" sz="1800" dirty="0"/>
          </a:p>
          <a:p>
            <a:pPr marL="152400" indent="-152400">
              <a:buSzPct val="100000"/>
              <a:buChar char="•"/>
            </a:pPr>
            <a:r>
              <a:rPr lang="en-US" sz="1800" dirty="0">
                <a:solidFill>
                  <a:srgbClr val="101828"/>
                </a:solidFill>
              </a:rPr>
              <a:t>Turning off the engine and removing the key</a:t>
            </a:r>
            <a:endParaRPr lang="en-US" sz="1800" dirty="0"/>
          </a:p>
          <a:p>
            <a:pPr marL="152400" indent="-152400">
              <a:buSzPct val="100000"/>
              <a:buChar char="•"/>
            </a:pPr>
            <a:r>
              <a:rPr lang="en-US" sz="1800" dirty="0">
                <a:solidFill>
                  <a:srgbClr val="101828"/>
                </a:solidFill>
              </a:rPr>
              <a:t>Conducting a post-operational inspection</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Check Your Understanding</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457200" y="1051560"/>
            <a:ext cx="2743200" cy="274320"/>
          </a:xfrm>
          <a:prstGeom prst="rect">
            <a:avLst/>
          </a:prstGeom>
          <a:noFill/>
          <a:ln/>
        </p:spPr>
        <p:txBody>
          <a:bodyPr wrap="square" rtlCol="0" anchor="ctr"/>
          <a:lstStyle/>
          <a:p>
            <a:pPr indent="0" marL="0">
              <a:buNone/>
            </a:pPr>
            <a:r>
              <a:rPr lang="en-US" sz="1000" b="1" spc="200" kern="0" dirty="0">
                <a:solidFill>
                  <a:srgbClr val="2A4BF0"/>
                </a:solidFill>
              </a:rPr>
              <a:t>KNOWLEDGE CHECK</a:t>
            </a:r>
            <a:endParaRPr lang="en-US" sz="1000" dirty="0"/>
          </a:p>
        </p:txBody>
      </p:sp>
      <p:sp>
        <p:nvSpPr>
          <p:cNvPr id="5" name="Text 3"/>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How high should your forks be when travelling with a load?</a:t>
            </a:r>
            <a:endParaRPr lang="en-US" sz="1800" dirty="0"/>
          </a:p>
          <a:p>
            <a:pPr marL="152400" indent="-152400">
              <a:buSzPct val="100000"/>
              <a:buChar char="•"/>
            </a:pPr>
            <a:r>
              <a:rPr lang="en-US" sz="1800" dirty="0">
                <a:solidFill>
                  <a:srgbClr val="101828"/>
                </a:solidFill>
              </a:rPr>
              <a:t>What is the 'stability triangle'?</a:t>
            </a:r>
            <a:endParaRPr lang="en-US" sz="1800" dirty="0"/>
          </a:p>
          <a:p>
            <a:pPr marL="152400" indent="-152400">
              <a:buSzPct val="100000"/>
              <a:buChar char="•"/>
            </a:pPr>
            <a:r>
              <a:rPr lang="en-US" sz="1800" dirty="0">
                <a:solidFill>
                  <a:srgbClr val="101828"/>
                </a:solidFill>
              </a:rPr>
              <a:t>What should you do if you find a fault during a pre-start check?</a:t>
            </a:r>
            <a:endParaRPr lang="en-US" sz="1800" dirty="0"/>
          </a:p>
          <a:p>
            <a:pPr marL="152400" indent="-152400">
              <a:buSzPct val="100000"/>
              <a:buChar char="•"/>
            </a:pPr>
            <a:r>
              <a:rPr lang="en-US" sz="1800" dirty="0">
                <a:solidFill>
                  <a:srgbClr val="101828"/>
                </a:solidFill>
              </a:rPr>
              <a:t>List three steps of the shutdown procedure.</a:t>
            </a:r>
            <a:endParaRPr lang="en-US" sz="1800" dirty="0"/>
          </a:p>
        </p:txBody>
      </p:sp>
      <p:sp>
        <p:nvSpPr>
          <p:cNvPr id="6" name="Text 4"/>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7" name="Text 5"/>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228600" cy="5148072"/>
          </a:xfrm>
          <a:prstGeom prst="rect">
            <a:avLst/>
          </a:prstGeom>
          <a:solidFill>
            <a:srgbClr val="2A4BF0"/>
          </a:solidFill>
          <a:ln/>
        </p:spPr>
      </p:sp>
      <p:sp>
        <p:nvSpPr>
          <p:cNvPr id="3" name="Text 1"/>
          <p:cNvSpPr/>
          <p:nvPr/>
        </p:nvSpPr>
        <p:spPr>
          <a:xfrm>
            <a:off x="640080" y="1463040"/>
            <a:ext cx="7863840" cy="914400"/>
          </a:xfrm>
          <a:prstGeom prst="rect">
            <a:avLst/>
          </a:prstGeom>
          <a:noFill/>
          <a:ln/>
        </p:spPr>
        <p:txBody>
          <a:bodyPr wrap="square" rtlCol="0" anchor="ctr"/>
          <a:lstStyle/>
          <a:p>
            <a:pPr indent="0" marL="0">
              <a:buNone/>
            </a:pPr>
            <a:r>
              <a:rPr lang="en-US" sz="3200" b="1" dirty="0">
                <a:solidFill>
                  <a:srgbClr val="101828"/>
                </a:solidFill>
              </a:rPr>
              <a:t>Session 3 — Post-Operational Activities</a:t>
            </a:r>
            <a:endParaRPr lang="en-US" sz="3200" dirty="0"/>
          </a:p>
        </p:txBody>
      </p:sp>
      <p:sp>
        <p:nvSpPr>
          <p:cNvPr id="4" name="Text 2"/>
          <p:cNvSpPr/>
          <p:nvPr/>
        </p:nvSpPr>
        <p:spPr>
          <a:xfrm>
            <a:off x="640080" y="2468880"/>
            <a:ext cx="7680960" cy="1828800"/>
          </a:xfrm>
          <a:prstGeom prst="rect">
            <a:avLst/>
          </a:prstGeom>
          <a:noFill/>
          <a:ln/>
        </p:spPr>
        <p:txBody>
          <a:bodyPr wrap="square" rtlCol="0" anchor="ctr"/>
          <a:lstStyle/>
          <a:p>
            <a:pPr marL="152400" indent="-152400">
              <a:buSzPct val="100000"/>
              <a:buChar char="•"/>
            </a:pPr>
            <a:r>
              <a:rPr lang="en-US" sz="1600" dirty="0">
                <a:solidFill>
                  <a:srgbClr val="667085"/>
                </a:solidFill>
              </a:rPr>
              <a:t>Maintaining a clean and safe work area</a:t>
            </a:r>
            <a:endParaRPr lang="en-US" sz="1600" dirty="0"/>
          </a:p>
          <a:p>
            <a:pPr marL="152400" indent="-152400">
              <a:buSzPct val="100000"/>
              <a:buChar char="•"/>
            </a:pPr>
            <a:r>
              <a:rPr lang="en-US" sz="1600" dirty="0">
                <a:solidFill>
                  <a:srgbClr val="667085"/>
                </a:solidFill>
              </a:rPr>
              <a:t>Managing and reporting hazards</a:t>
            </a:r>
            <a:endParaRPr lang="en-US" sz="1600" dirty="0"/>
          </a:p>
          <a:p>
            <a:pPr marL="152400" indent="-152400">
              <a:buSzPct val="100000"/>
              <a:buChar char="•"/>
            </a:pPr>
            <a:r>
              <a:rPr lang="en-US" sz="1600" dirty="0">
                <a:solidFill>
                  <a:srgbClr val="667085"/>
                </a:solidFill>
              </a:rPr>
              <a:t>Completing required documentation</a:t>
            </a:r>
            <a:endParaRPr lang="en-US" sz="1600" dirty="0"/>
          </a:p>
          <a:p>
            <a:pPr marL="152400" indent="-152400">
              <a:buSzPct val="100000"/>
              <a:buChar char="•"/>
            </a:pPr>
            <a:r>
              <a:rPr lang="en-US" sz="1600" dirty="0">
                <a:solidFill>
                  <a:srgbClr val="667085"/>
                </a:solidFill>
              </a:rPr>
              <a:t>Reviewing key course concepts</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Housekeeping</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Why good housekeeping is important for safety</a:t>
            </a:r>
            <a:endParaRPr lang="en-US" sz="1800" dirty="0"/>
          </a:p>
          <a:p>
            <a:pPr marL="152400" indent="-152400">
              <a:buSzPct val="100000"/>
              <a:buChar char="•"/>
            </a:pPr>
            <a:r>
              <a:rPr lang="en-US" sz="1800" dirty="0">
                <a:solidFill>
                  <a:srgbClr val="101828"/>
                </a:solidFill>
              </a:rPr>
              <a:t>Clearing the work area of debris</a:t>
            </a:r>
            <a:endParaRPr lang="en-US" sz="1800" dirty="0"/>
          </a:p>
          <a:p>
            <a:pPr marL="152400" indent="-152400">
              <a:buSzPct val="100000"/>
              <a:buChar char="•"/>
            </a:pPr>
            <a:r>
              <a:rPr lang="en-US" sz="1800" dirty="0">
                <a:solidFill>
                  <a:srgbClr val="101828"/>
                </a:solidFill>
              </a:rPr>
              <a:t>Disposing of waste correctly (e.g., pallets, shrink wrap)</a:t>
            </a:r>
            <a:endParaRPr lang="en-US" sz="1800" dirty="0"/>
          </a:p>
          <a:p>
            <a:pPr marL="152400" indent="-152400">
              <a:buSzPct val="100000"/>
              <a:buChar char="•"/>
            </a:pPr>
            <a:r>
              <a:rPr lang="en-US" sz="1800" dirty="0">
                <a:solidFill>
                  <a:srgbClr val="101828"/>
                </a:solidFill>
              </a:rPr>
              <a:t>Recycling materials where possible</a:t>
            </a:r>
            <a:endParaRPr lang="en-US" sz="1800" dirty="0"/>
          </a:p>
          <a:p>
            <a:pPr marL="152400" indent="-152400">
              <a:buSzPct val="100000"/>
              <a:buChar char="•"/>
            </a:pPr>
            <a:r>
              <a:rPr lang="en-US" sz="1800" dirty="0">
                <a:solidFill>
                  <a:srgbClr val="101828"/>
                </a:solidFill>
              </a:rPr>
              <a:t>Storing equipment and materials properly</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Reporting and Documentation</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Reporting any new hazards identified</a:t>
            </a:r>
            <a:endParaRPr lang="en-US" sz="1800" dirty="0"/>
          </a:p>
          <a:p>
            <a:pPr marL="152400" indent="-152400">
              <a:buSzPct val="100000"/>
              <a:buChar char="•"/>
            </a:pPr>
            <a:r>
              <a:rPr lang="en-US" sz="1800" dirty="0">
                <a:solidFill>
                  <a:srgbClr val="101828"/>
                </a:solidFill>
              </a:rPr>
              <a:t>Completing pre-start checklists</a:t>
            </a:r>
            <a:endParaRPr lang="en-US" sz="1800" dirty="0"/>
          </a:p>
          <a:p>
            <a:pPr marL="152400" indent="-152400">
              <a:buSzPct val="100000"/>
              <a:buChar char="•"/>
            </a:pPr>
            <a:r>
              <a:rPr lang="en-US" sz="1800" dirty="0">
                <a:solidFill>
                  <a:srgbClr val="101828"/>
                </a:solidFill>
              </a:rPr>
              <a:t>Filling out logbooks or shift reports</a:t>
            </a:r>
            <a:endParaRPr lang="en-US" sz="1800" dirty="0"/>
          </a:p>
          <a:p>
            <a:pPr marL="152400" indent="-152400">
              <a:buSzPct val="100000"/>
              <a:buChar char="•"/>
            </a:pPr>
            <a:r>
              <a:rPr lang="en-US" sz="1800" dirty="0">
                <a:solidFill>
                  <a:srgbClr val="101828"/>
                </a:solidFill>
              </a:rPr>
              <a:t>Recording maintenance issues</a:t>
            </a:r>
            <a:endParaRPr lang="en-US" sz="1800" dirty="0"/>
          </a:p>
          <a:p>
            <a:pPr marL="152400" indent="-152400">
              <a:buSzPct val="100000"/>
              <a:buChar char="•"/>
            </a:pPr>
            <a:r>
              <a:rPr lang="en-US" sz="1800" dirty="0">
                <a:solidFill>
                  <a:srgbClr val="101828"/>
                </a:solidFill>
              </a:rPr>
              <a:t>Filing documents as per workplace procedures</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228600" cy="5148072"/>
          </a:xfrm>
          <a:prstGeom prst="rect">
            <a:avLst/>
          </a:prstGeom>
          <a:solidFill>
            <a:srgbClr val="2A4BF0"/>
          </a:solidFill>
          <a:ln/>
        </p:spPr>
      </p:sp>
      <p:sp>
        <p:nvSpPr>
          <p:cNvPr id="3" name="Text 1"/>
          <p:cNvSpPr/>
          <p:nvPr/>
        </p:nvSpPr>
        <p:spPr>
          <a:xfrm>
            <a:off x="640080" y="1463040"/>
            <a:ext cx="7863840" cy="914400"/>
          </a:xfrm>
          <a:prstGeom prst="rect">
            <a:avLst/>
          </a:prstGeom>
          <a:noFill/>
          <a:ln/>
        </p:spPr>
        <p:txBody>
          <a:bodyPr wrap="square" rtlCol="0" anchor="ctr"/>
          <a:lstStyle/>
          <a:p>
            <a:pPr indent="0" marL="0">
              <a:buNone/>
            </a:pPr>
            <a:r>
              <a:rPr lang="en-US" sz="3200" b="1" dirty="0">
                <a:solidFill>
                  <a:srgbClr val="101828"/>
                </a:solidFill>
              </a:rPr>
              <a:t>Session 1 — Preparing for Operations</a:t>
            </a:r>
            <a:endParaRPr lang="en-US" sz="3200" dirty="0"/>
          </a:p>
        </p:txBody>
      </p:sp>
      <p:sp>
        <p:nvSpPr>
          <p:cNvPr id="4" name="Text 2"/>
          <p:cNvSpPr/>
          <p:nvPr/>
        </p:nvSpPr>
        <p:spPr>
          <a:xfrm>
            <a:off x="640080" y="2468880"/>
            <a:ext cx="7680960" cy="1828800"/>
          </a:xfrm>
          <a:prstGeom prst="rect">
            <a:avLst/>
          </a:prstGeom>
          <a:noFill/>
          <a:ln/>
        </p:spPr>
        <p:txBody>
          <a:bodyPr wrap="square" rtlCol="0" anchor="ctr"/>
          <a:lstStyle/>
          <a:p>
            <a:pPr marL="152400" indent="-152400">
              <a:buSzPct val="100000"/>
              <a:buChar char="•"/>
            </a:pPr>
            <a:r>
              <a:rPr lang="en-US" sz="1600" dirty="0">
                <a:solidFill>
                  <a:srgbClr val="667085"/>
                </a:solidFill>
              </a:rPr>
              <a:t>Understand work requirements and documentation</a:t>
            </a:r>
            <a:endParaRPr lang="en-US" sz="1600" dirty="0"/>
          </a:p>
          <a:p>
            <a:pPr marL="152400" indent="-152400">
              <a:buSzPct val="100000"/>
              <a:buChar char="•"/>
            </a:pPr>
            <a:r>
              <a:rPr lang="en-US" sz="1600" dirty="0">
                <a:solidFill>
                  <a:srgbClr val="667085"/>
                </a:solidFill>
              </a:rPr>
              <a:t>Identify and control hazards</a:t>
            </a:r>
            <a:endParaRPr lang="en-US" sz="1600" dirty="0"/>
          </a:p>
          <a:p>
            <a:pPr marL="152400" indent="-152400">
              <a:buSzPct val="100000"/>
              <a:buChar char="•"/>
            </a:pPr>
            <a:r>
              <a:rPr lang="en-US" sz="1600" dirty="0">
                <a:solidFill>
                  <a:srgbClr val="667085"/>
                </a:solidFill>
              </a:rPr>
              <a:t>Select correct PPE</a:t>
            </a:r>
            <a:endParaRPr lang="en-US" sz="1600" dirty="0"/>
          </a:p>
          <a:p>
            <a:pPr marL="152400" indent="-152400">
              <a:buSzPct val="100000"/>
              <a:buChar char="•"/>
            </a:pPr>
            <a:r>
              <a:rPr lang="en-US" sz="1600" dirty="0">
                <a:solidFill>
                  <a:srgbClr val="667085"/>
                </a:solidFill>
              </a:rPr>
              <a:t>Understand forklift attachments and capacities</a:t>
            </a:r>
            <a:endParaRPr lang="en-US" sz="1600" dirty="0"/>
          </a:p>
          <a:p>
            <a:pPr marL="152400" indent="-152400">
              <a:buSzPct val="100000"/>
              <a:buChar char="•"/>
            </a:pPr>
            <a:r>
              <a:rPr lang="en-US" sz="1600" dirty="0">
                <a:solidFill>
                  <a:srgbClr val="667085"/>
                </a:solidFill>
              </a:rPr>
              <a:t>Communicate with others on site</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Activity: Scenario Debrief</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457200" y="1051560"/>
            <a:ext cx="2743200" cy="274320"/>
          </a:xfrm>
          <a:prstGeom prst="rect">
            <a:avLst/>
          </a:prstGeom>
          <a:noFill/>
          <a:ln/>
        </p:spPr>
        <p:txBody>
          <a:bodyPr wrap="square" rtlCol="0" anchor="ctr"/>
          <a:lstStyle/>
          <a:p>
            <a:pPr indent="0" marL="0">
              <a:buNone/>
            </a:pPr>
            <a:r>
              <a:rPr lang="en-US" sz="1000" b="1" spc="200" kern="0" dirty="0">
                <a:solidFill>
                  <a:srgbClr val="2A4BF0"/>
                </a:solidFill>
              </a:rPr>
              <a:t>ACTIVITY</a:t>
            </a:r>
            <a:endParaRPr lang="en-US" sz="1000" dirty="0"/>
          </a:p>
        </p:txBody>
      </p:sp>
      <p:sp>
        <p:nvSpPr>
          <p:cNvPr id="5" name="Text 3"/>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Read the provided work scenario.</a:t>
            </a:r>
            <a:endParaRPr lang="en-US" sz="1800" dirty="0"/>
          </a:p>
          <a:p>
            <a:pPr marL="152400" indent="-152400">
              <a:buSzPct val="100000"/>
              <a:buChar char="•"/>
            </a:pPr>
            <a:r>
              <a:rPr lang="en-US" sz="1800" dirty="0">
                <a:solidFill>
                  <a:srgbClr val="101828"/>
                </a:solidFill>
              </a:rPr>
              <a:t>Identify the potential hazards.</a:t>
            </a:r>
            <a:endParaRPr lang="en-US" sz="1800" dirty="0"/>
          </a:p>
          <a:p>
            <a:pPr marL="152400" indent="-152400">
              <a:buSzPct val="100000"/>
              <a:buChar char="•"/>
            </a:pPr>
            <a:r>
              <a:rPr lang="en-US" sz="1800" dirty="0">
                <a:solidFill>
                  <a:srgbClr val="101828"/>
                </a:solidFill>
              </a:rPr>
              <a:t>Describe the steps you would take from start to finish.</a:t>
            </a:r>
            <a:endParaRPr lang="en-US" sz="1800" dirty="0"/>
          </a:p>
          <a:p>
            <a:pPr marL="152400" indent="-152400">
              <a:buSzPct val="100000"/>
              <a:buChar char="•"/>
            </a:pPr>
            <a:r>
              <a:rPr lang="en-US" sz="1800" dirty="0">
                <a:solidFill>
                  <a:srgbClr val="101828"/>
                </a:solidFill>
              </a:rPr>
              <a:t>What documentation would you need to complete?</a:t>
            </a:r>
            <a:endParaRPr lang="en-US" sz="1800" dirty="0"/>
          </a:p>
          <a:p>
            <a:pPr marL="152400" indent="-152400">
              <a:buSzPct val="100000"/>
              <a:buChar char="•"/>
            </a:pPr>
            <a:r>
              <a:rPr lang="en-US" sz="1800" dirty="0">
                <a:solidFill>
                  <a:srgbClr val="101828"/>
                </a:solidFill>
              </a:rPr>
              <a:t>Discuss your plan with your group.</a:t>
            </a:r>
            <a:endParaRPr lang="en-US" sz="1800" dirty="0"/>
          </a:p>
        </p:txBody>
      </p:sp>
      <p:sp>
        <p:nvSpPr>
          <p:cNvPr id="6" name="Text 4"/>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7" name="Text 5"/>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Course Summary and Next Steps</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Plan every job: check docs, assess risks, use PPE.</a:t>
            </a:r>
            <a:endParaRPr lang="en-US" sz="1800" dirty="0"/>
          </a:p>
          <a:p>
            <a:pPr marL="152400" indent="-152400">
              <a:buSzPct val="100000"/>
              <a:buChar char="•"/>
            </a:pPr>
            <a:r>
              <a:rPr lang="en-US" sz="1800" dirty="0">
                <a:solidFill>
                  <a:srgbClr val="101828"/>
                </a:solidFill>
              </a:rPr>
              <a:t>Always do your pre-start and post-op checks.</a:t>
            </a:r>
            <a:endParaRPr lang="en-US" sz="1800" dirty="0"/>
          </a:p>
          <a:p>
            <a:pPr marL="152400" indent="-152400">
              <a:buSzPct val="100000"/>
              <a:buChar char="•"/>
            </a:pPr>
            <a:r>
              <a:rPr lang="en-US" sz="1800" dirty="0">
                <a:solidFill>
                  <a:srgbClr val="101828"/>
                </a:solidFill>
              </a:rPr>
              <a:t>Operate smoothly and be aware of your surroundings.</a:t>
            </a:r>
            <a:endParaRPr lang="en-US" sz="1800" dirty="0"/>
          </a:p>
          <a:p>
            <a:pPr marL="152400" indent="-152400">
              <a:buSzPct val="100000"/>
              <a:buChar char="•"/>
            </a:pPr>
            <a:r>
              <a:rPr lang="en-US" sz="1800" dirty="0">
                <a:solidFill>
                  <a:srgbClr val="101828"/>
                </a:solidFill>
              </a:rPr>
              <a:t>Handle loads within the forklift's capacity.</a:t>
            </a:r>
            <a:endParaRPr lang="en-US" sz="1800" dirty="0"/>
          </a:p>
          <a:p>
            <a:pPr marL="152400" indent="-152400">
              <a:buSzPct val="100000"/>
              <a:buChar char="•"/>
            </a:pPr>
            <a:r>
              <a:rPr lang="en-US" sz="1800" dirty="0">
                <a:solidFill>
                  <a:srgbClr val="101828"/>
                </a:solidFill>
              </a:rPr>
              <a:t>Keep the site tidy and complete your paperwork.</a:t>
            </a:r>
            <a:endParaRPr lang="en-US" sz="1800" dirty="0"/>
          </a:p>
          <a:p>
            <a:pPr marL="152400" indent="-152400">
              <a:buSzPct val="100000"/>
              <a:buChar char="•"/>
            </a:pPr>
            <a:r>
              <a:rPr lang="en-US" sz="1800" dirty="0">
                <a:solidFill>
                  <a:srgbClr val="101828"/>
                </a:solidFill>
              </a:rPr>
              <a:t>Next step: Practical assessment.</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Planning the Job</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Accessing job documentation</a:t>
            </a:r>
            <a:endParaRPr lang="en-US" sz="1800" dirty="0"/>
          </a:p>
          <a:p>
            <a:pPr marL="152400" indent="-152400">
              <a:buSzPct val="100000"/>
              <a:buChar char="•"/>
            </a:pPr>
            <a:r>
              <a:rPr lang="en-US" sz="1800" dirty="0">
                <a:solidFill>
                  <a:srgbClr val="101828"/>
                </a:solidFill>
              </a:rPr>
              <a:t>Interpreting work orders and plans</a:t>
            </a:r>
            <a:endParaRPr lang="en-US" sz="1800" dirty="0"/>
          </a:p>
          <a:p>
            <a:pPr marL="152400" indent="-152400">
              <a:buSzPct val="100000"/>
              <a:buChar char="•"/>
            </a:pPr>
            <a:r>
              <a:rPr lang="en-US" sz="1800" dirty="0">
                <a:solidFill>
                  <a:srgbClr val="101828"/>
                </a:solidFill>
              </a:rPr>
              <a:t>Confirming requirements with supervisors</a:t>
            </a:r>
            <a:endParaRPr lang="en-US" sz="1800" dirty="0"/>
          </a:p>
          <a:p>
            <a:pPr marL="152400" indent="-152400">
              <a:buSzPct val="100000"/>
              <a:buChar char="•"/>
            </a:pPr>
            <a:r>
              <a:rPr lang="en-US" sz="1800" dirty="0">
                <a:solidFill>
                  <a:srgbClr val="101828"/>
                </a:solidFill>
              </a:rPr>
              <a:t>Understanding site rules and procedures</a:t>
            </a:r>
            <a:endParaRPr lang="en-US" sz="1800" dirty="0"/>
          </a:p>
          <a:p>
            <a:pPr marL="152400" indent="-152400">
              <a:buSzPct val="100000"/>
              <a:buChar char="•"/>
            </a:pPr>
            <a:r>
              <a:rPr lang="en-US" sz="1800" dirty="0">
                <a:solidFill>
                  <a:srgbClr val="101828"/>
                </a:solidFill>
              </a:rPr>
              <a:t>Applying for necessary permits</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Hazard Identification and Control</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Spotting potential hazards (e.g., pedestrians, obstacles)</a:t>
            </a:r>
            <a:endParaRPr lang="en-US" sz="1800" dirty="0"/>
          </a:p>
          <a:p>
            <a:pPr marL="152400" indent="-152400">
              <a:buSzPct val="100000"/>
              <a:buChar char="•"/>
            </a:pPr>
            <a:r>
              <a:rPr lang="en-US" sz="1800" dirty="0">
                <a:solidFill>
                  <a:srgbClr val="101828"/>
                </a:solidFill>
              </a:rPr>
              <a:t>Assessing risks (likelihood and consequence)</a:t>
            </a:r>
            <a:endParaRPr lang="en-US" sz="1800" dirty="0"/>
          </a:p>
          <a:p>
            <a:pPr marL="152400" indent="-152400">
              <a:buSzPct val="100000"/>
              <a:buChar char="•"/>
            </a:pPr>
            <a:r>
              <a:rPr lang="en-US" sz="1800" dirty="0">
                <a:solidFill>
                  <a:srgbClr val="101828"/>
                </a:solidFill>
              </a:rPr>
              <a:t>Using the hierarchy of control</a:t>
            </a:r>
            <a:endParaRPr lang="en-US" sz="1800" dirty="0"/>
          </a:p>
          <a:p>
            <a:pPr marL="152400" indent="-152400">
              <a:buSzPct val="100000"/>
              <a:buChar char="•"/>
            </a:pPr>
            <a:r>
              <a:rPr lang="en-US" sz="1800" dirty="0">
                <a:solidFill>
                  <a:srgbClr val="101828"/>
                </a:solidFill>
              </a:rPr>
              <a:t>Implementing control measures</a:t>
            </a:r>
            <a:endParaRPr lang="en-US" sz="1800" dirty="0"/>
          </a:p>
          <a:p>
            <a:pPr marL="152400" indent="-152400">
              <a:buSzPct val="100000"/>
              <a:buChar char="•"/>
            </a:pPr>
            <a:r>
              <a:rPr lang="en-US" sz="1800" dirty="0">
                <a:solidFill>
                  <a:srgbClr val="101828"/>
                </a:solidFill>
              </a:rPr>
              <a:t>Considering environmental issues (spills, noise)</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Personal Protective Equipment (PPE)</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Why PPE is the last line of defence</a:t>
            </a:r>
            <a:endParaRPr lang="en-US" sz="1800" dirty="0"/>
          </a:p>
          <a:p>
            <a:pPr marL="152400" indent="-152400">
              <a:buSzPct val="100000"/>
              <a:buChar char="•"/>
            </a:pPr>
            <a:r>
              <a:rPr lang="en-US" sz="1800" dirty="0">
                <a:solidFill>
                  <a:srgbClr val="101828"/>
                </a:solidFill>
              </a:rPr>
              <a:t>Selecting the right PPE for the task</a:t>
            </a:r>
            <a:endParaRPr lang="en-US" sz="1800" dirty="0"/>
          </a:p>
          <a:p>
            <a:pPr marL="152400" indent="-152400">
              <a:buSzPct val="100000"/>
              <a:buChar char="•"/>
            </a:pPr>
            <a:r>
              <a:rPr lang="en-US" sz="1800" dirty="0">
                <a:solidFill>
                  <a:srgbClr val="101828"/>
                </a:solidFill>
              </a:rPr>
              <a:t>Common forklift operator PPE</a:t>
            </a:r>
            <a:endParaRPr lang="en-US" sz="1800" dirty="0"/>
          </a:p>
          <a:p>
            <a:pPr marL="152400" indent="-152400">
              <a:buSzPct val="100000"/>
              <a:buChar char="•"/>
            </a:pPr>
            <a:r>
              <a:rPr lang="en-US" sz="1800" dirty="0">
                <a:solidFill>
                  <a:srgbClr val="101828"/>
                </a:solidFill>
              </a:rPr>
              <a:t>Checking PPE is in good condition</a:t>
            </a:r>
            <a:endParaRPr lang="en-US" sz="1800" dirty="0"/>
          </a:p>
          <a:p>
            <a:pPr marL="152400" indent="-152400">
              <a:buSzPct val="100000"/>
              <a:buChar char="•"/>
            </a:pPr>
            <a:r>
              <a:rPr lang="en-US" sz="1800" dirty="0">
                <a:solidFill>
                  <a:srgbClr val="101828"/>
                </a:solidFill>
              </a:rPr>
              <a:t>Wearing and storing PPE correctly</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Forklift Attachments and Capacity</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Identifying approved attachments</a:t>
            </a:r>
            <a:endParaRPr lang="en-US" sz="1800" dirty="0"/>
          </a:p>
          <a:p>
            <a:pPr marL="152400" indent="-152400">
              <a:buSzPct val="100000"/>
              <a:buChar char="•"/>
            </a:pPr>
            <a:r>
              <a:rPr lang="en-US" sz="1800" dirty="0">
                <a:solidFill>
                  <a:srgbClr val="101828"/>
                </a:solidFill>
              </a:rPr>
              <a:t>Understanding the data plate/load chart</a:t>
            </a:r>
            <a:endParaRPr lang="en-US" sz="1800" dirty="0"/>
          </a:p>
          <a:p>
            <a:pPr marL="152400" indent="-152400">
              <a:buSzPct val="100000"/>
              <a:buChar char="•"/>
            </a:pPr>
            <a:r>
              <a:rPr lang="en-US" sz="1800" dirty="0">
                <a:solidFill>
                  <a:srgbClr val="101828"/>
                </a:solidFill>
              </a:rPr>
              <a:t>How attachments affect stability and capacity</a:t>
            </a:r>
            <a:endParaRPr lang="en-US" sz="1800" dirty="0"/>
          </a:p>
          <a:p>
            <a:pPr marL="152400" indent="-152400">
              <a:buSzPct val="100000"/>
              <a:buChar char="•"/>
            </a:pPr>
            <a:r>
              <a:rPr lang="en-US" sz="1800" dirty="0">
                <a:solidFill>
                  <a:srgbClr val="101828"/>
                </a:solidFill>
              </a:rPr>
              <a:t>Complying with operating capacities</a:t>
            </a:r>
            <a:endParaRPr lang="en-US" sz="1800" dirty="0"/>
          </a:p>
          <a:p>
            <a:pPr marL="152400" indent="-152400">
              <a:buSzPct val="100000"/>
              <a:buChar char="•"/>
            </a:pPr>
            <a:r>
              <a:rPr lang="en-US" sz="1800" dirty="0">
                <a:solidFill>
                  <a:srgbClr val="101828"/>
                </a:solidFill>
              </a:rPr>
              <a:t>Never use unapproved or damaged attachments</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Site Communication</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Coordinating with other workers and plant</a:t>
            </a:r>
            <a:endParaRPr lang="en-US" sz="1800" dirty="0"/>
          </a:p>
          <a:p>
            <a:pPr marL="152400" indent="-152400">
              <a:buSzPct val="100000"/>
              <a:buChar char="•"/>
            </a:pPr>
            <a:r>
              <a:rPr lang="en-US" sz="1800" dirty="0">
                <a:solidFill>
                  <a:srgbClr val="101828"/>
                </a:solidFill>
              </a:rPr>
              <a:t>Using two-way radios</a:t>
            </a:r>
            <a:endParaRPr lang="en-US" sz="1800" dirty="0"/>
          </a:p>
          <a:p>
            <a:pPr marL="152400" indent="-152400">
              <a:buSzPct val="100000"/>
              <a:buChar char="•"/>
            </a:pPr>
            <a:r>
              <a:rPr lang="en-US" sz="1800" dirty="0">
                <a:solidFill>
                  <a:srgbClr val="101828"/>
                </a:solidFill>
              </a:rPr>
              <a:t>Understanding hand signals</a:t>
            </a:r>
            <a:endParaRPr lang="en-US" sz="1800" dirty="0"/>
          </a:p>
          <a:p>
            <a:pPr marL="152400" indent="-152400">
              <a:buSzPct val="100000"/>
              <a:buChar char="•"/>
            </a:pPr>
            <a:r>
              <a:rPr lang="en-US" sz="1800" dirty="0">
                <a:solidFill>
                  <a:srgbClr val="101828"/>
                </a:solidFill>
              </a:rPr>
              <a:t>Maintaining eye contact with spotters</a:t>
            </a:r>
            <a:endParaRPr lang="en-US" sz="1800" dirty="0"/>
          </a:p>
          <a:p>
            <a:pPr marL="152400" indent="-152400">
              <a:buSzPct val="100000"/>
              <a:buChar char="•"/>
            </a:pPr>
            <a:r>
              <a:rPr lang="en-US" sz="1800" dirty="0">
                <a:solidFill>
                  <a:srgbClr val="101828"/>
                </a:solidFill>
              </a:rPr>
              <a:t>Reporting your movements clearly</a:t>
            </a:r>
            <a:endParaRPr lang="en-US" sz="1800" dirty="0"/>
          </a:p>
        </p:txBody>
      </p:sp>
      <p:sp>
        <p:nvSpPr>
          <p:cNvPr id="5" name="Text 3"/>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6" name="Text 4"/>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57200" y="320040"/>
            <a:ext cx="7315200" cy="640080"/>
          </a:xfrm>
          <a:prstGeom prst="rect">
            <a:avLst/>
          </a:prstGeom>
          <a:noFill/>
          <a:ln/>
        </p:spPr>
        <p:txBody>
          <a:bodyPr wrap="square" rtlCol="0" anchor="ctr"/>
          <a:lstStyle/>
          <a:p>
            <a:pPr indent="0" marL="0">
              <a:buNone/>
            </a:pPr>
            <a:r>
              <a:rPr lang="en-US" sz="2600" b="1" dirty="0">
                <a:solidFill>
                  <a:srgbClr val="101828"/>
                </a:solidFill>
              </a:rPr>
              <a:t>Check Your Understanding</a:t>
            </a:r>
            <a:endParaRPr lang="en-US" sz="2600" dirty="0"/>
          </a:p>
        </p:txBody>
      </p:sp>
      <p:sp>
        <p:nvSpPr>
          <p:cNvPr id="3" name="Shape 1"/>
          <p:cNvSpPr/>
          <p:nvPr/>
        </p:nvSpPr>
        <p:spPr>
          <a:xfrm>
            <a:off x="457200" y="960120"/>
            <a:ext cx="8229600" cy="0"/>
          </a:xfrm>
          <a:prstGeom prst="line">
            <a:avLst/>
          </a:prstGeom>
          <a:noFill/>
          <a:ln w="25400">
            <a:solidFill>
              <a:srgbClr val="2A4BF0"/>
            </a:solidFill>
            <a:prstDash val="solid"/>
          </a:ln>
        </p:spPr>
      </p:sp>
      <p:sp>
        <p:nvSpPr>
          <p:cNvPr id="4" name="Text 2"/>
          <p:cNvSpPr/>
          <p:nvPr/>
        </p:nvSpPr>
        <p:spPr>
          <a:xfrm>
            <a:off x="457200" y="1051560"/>
            <a:ext cx="2743200" cy="274320"/>
          </a:xfrm>
          <a:prstGeom prst="rect">
            <a:avLst/>
          </a:prstGeom>
          <a:noFill/>
          <a:ln/>
        </p:spPr>
        <p:txBody>
          <a:bodyPr wrap="square" rtlCol="0" anchor="ctr"/>
          <a:lstStyle/>
          <a:p>
            <a:pPr indent="0" marL="0">
              <a:buNone/>
            </a:pPr>
            <a:r>
              <a:rPr lang="en-US" sz="1000" b="1" spc="200" kern="0" dirty="0">
                <a:solidFill>
                  <a:srgbClr val="2A4BF0"/>
                </a:solidFill>
              </a:rPr>
              <a:t>KNOWLEDGE CHECK</a:t>
            </a:r>
            <a:endParaRPr lang="en-US" sz="1000" dirty="0"/>
          </a:p>
        </p:txBody>
      </p:sp>
      <p:sp>
        <p:nvSpPr>
          <p:cNvPr id="5" name="Text 3"/>
          <p:cNvSpPr/>
          <p:nvPr/>
        </p:nvSpPr>
        <p:spPr>
          <a:xfrm>
            <a:off x="548640" y="1417320"/>
            <a:ext cx="8046720" cy="3108960"/>
          </a:xfrm>
          <a:prstGeom prst="rect">
            <a:avLst/>
          </a:prstGeom>
          <a:noFill/>
          <a:ln/>
        </p:spPr>
        <p:txBody>
          <a:bodyPr wrap="square" rtlCol="0" anchor="t"/>
          <a:lstStyle/>
          <a:p>
            <a:pPr marL="152400" indent="-152400">
              <a:buSzPct val="100000"/>
              <a:buChar char="•"/>
            </a:pPr>
            <a:r>
              <a:rPr lang="en-US" sz="1800" dirty="0">
                <a:solidFill>
                  <a:srgbClr val="101828"/>
                </a:solidFill>
              </a:rPr>
              <a:t>Where do you find the forklift's lifting capacity?</a:t>
            </a:r>
            <a:endParaRPr lang="en-US" sz="1800" dirty="0"/>
          </a:p>
          <a:p>
            <a:pPr marL="152400" indent="-152400">
              <a:buSzPct val="100000"/>
              <a:buChar char="•"/>
            </a:pPr>
            <a:r>
              <a:rPr lang="en-US" sz="1800" dirty="0">
                <a:solidFill>
                  <a:srgbClr val="101828"/>
                </a:solidFill>
              </a:rPr>
              <a:t>What is the first step in the hierarchy of control?</a:t>
            </a:r>
            <a:endParaRPr lang="en-US" sz="1800" dirty="0"/>
          </a:p>
          <a:p>
            <a:pPr marL="152400" indent="-152400">
              <a:buSzPct val="100000"/>
              <a:buChar char="•"/>
            </a:pPr>
            <a:r>
              <a:rPr lang="en-US" sz="1800" dirty="0">
                <a:solidFill>
                  <a:srgbClr val="101828"/>
                </a:solidFill>
              </a:rPr>
              <a:t>Name two common hazards in a forklift operating area.</a:t>
            </a:r>
            <a:endParaRPr lang="en-US" sz="1800" dirty="0"/>
          </a:p>
          <a:p>
            <a:pPr marL="152400" indent="-152400">
              <a:buSzPct val="100000"/>
              <a:buChar char="•"/>
            </a:pPr>
            <a:r>
              <a:rPr lang="en-US" sz="1800" dirty="0">
                <a:solidFill>
                  <a:srgbClr val="101828"/>
                </a:solidFill>
              </a:rPr>
              <a:t>Why must you communicate with others on site?</a:t>
            </a:r>
            <a:endParaRPr lang="en-US" sz="1800" dirty="0"/>
          </a:p>
        </p:txBody>
      </p:sp>
      <p:sp>
        <p:nvSpPr>
          <p:cNvPr id="6" name="Text 4"/>
          <p:cNvSpPr/>
          <p:nvPr/>
        </p:nvSpPr>
        <p:spPr>
          <a:xfrm>
            <a:off x="365760" y="4754880"/>
            <a:ext cx="5943600" cy="274320"/>
          </a:xfrm>
          <a:prstGeom prst="rect">
            <a:avLst/>
          </a:prstGeom>
          <a:noFill/>
          <a:ln/>
        </p:spPr>
        <p:txBody>
          <a:bodyPr wrap="square" rtlCol="0" anchor="ctr"/>
          <a:lstStyle/>
          <a:p>
            <a:pPr indent="0" marL="0">
              <a:buNone/>
            </a:pPr>
            <a:r>
              <a:rPr lang="en-US" sz="900" dirty="0">
                <a:solidFill>
                  <a:srgbClr val="667085"/>
                </a:solidFill>
              </a:rPr>
              <a:t>ACME Skills Institute</a:t>
            </a:r>
            <a:endParaRPr lang="en-US" sz="900" dirty="0"/>
          </a:p>
        </p:txBody>
      </p:sp>
      <p:sp>
        <p:nvSpPr>
          <p:cNvPr id="7" name="Text 5"/>
          <p:cNvSpPr/>
          <p:nvPr/>
        </p:nvSpPr>
        <p:spPr>
          <a:xfrm>
            <a:off x="6400800" y="4754880"/>
            <a:ext cx="2377440" cy="274320"/>
          </a:xfrm>
          <a:prstGeom prst="rect">
            <a:avLst/>
          </a:prstGeom>
          <a:noFill/>
          <a:ln/>
        </p:spPr>
        <p:txBody>
          <a:bodyPr wrap="square" rtlCol="0" anchor="ctr"/>
          <a:lstStyle/>
          <a:p>
            <a:pPr algn="r" indent="0" marL="0">
              <a:buNone/>
            </a:pPr>
            <a:r>
              <a:rPr lang="en-US" sz="900" dirty="0">
                <a:solidFill>
                  <a:srgbClr val="667085"/>
                </a:solidFill>
              </a:rPr>
              <a:t>RIIHAN201E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228600" cy="5148072"/>
          </a:xfrm>
          <a:prstGeom prst="rect">
            <a:avLst/>
          </a:prstGeom>
          <a:solidFill>
            <a:srgbClr val="2A4BF0"/>
          </a:solidFill>
          <a:ln/>
        </p:spPr>
      </p:sp>
      <p:sp>
        <p:nvSpPr>
          <p:cNvPr id="3" name="Text 1"/>
          <p:cNvSpPr/>
          <p:nvPr/>
        </p:nvSpPr>
        <p:spPr>
          <a:xfrm>
            <a:off x="640080" y="1463040"/>
            <a:ext cx="7863840" cy="914400"/>
          </a:xfrm>
          <a:prstGeom prst="rect">
            <a:avLst/>
          </a:prstGeom>
          <a:noFill/>
          <a:ln/>
        </p:spPr>
        <p:txBody>
          <a:bodyPr wrap="square" rtlCol="0" anchor="ctr"/>
          <a:lstStyle/>
          <a:p>
            <a:pPr indent="0" marL="0">
              <a:buNone/>
            </a:pPr>
            <a:r>
              <a:rPr lang="en-US" sz="3200" b="1" dirty="0">
                <a:solidFill>
                  <a:srgbClr val="101828"/>
                </a:solidFill>
              </a:rPr>
              <a:t>Session 2 — Safe Forklift Operation</a:t>
            </a:r>
            <a:endParaRPr lang="en-US" sz="3200" dirty="0"/>
          </a:p>
        </p:txBody>
      </p:sp>
      <p:sp>
        <p:nvSpPr>
          <p:cNvPr id="4" name="Text 2"/>
          <p:cNvSpPr/>
          <p:nvPr/>
        </p:nvSpPr>
        <p:spPr>
          <a:xfrm>
            <a:off x="640080" y="2468880"/>
            <a:ext cx="7680960" cy="1828800"/>
          </a:xfrm>
          <a:prstGeom prst="rect">
            <a:avLst/>
          </a:prstGeom>
          <a:noFill/>
          <a:ln/>
        </p:spPr>
        <p:txBody>
          <a:bodyPr wrap="square" rtlCol="0" anchor="ctr"/>
          <a:lstStyle/>
          <a:p>
            <a:pPr marL="152400" indent="-152400">
              <a:buSzPct val="100000"/>
              <a:buChar char="•"/>
            </a:pPr>
            <a:r>
              <a:rPr lang="en-US" sz="1600" dirty="0">
                <a:solidFill>
                  <a:srgbClr val="667085"/>
                </a:solidFill>
              </a:rPr>
              <a:t>Conducting pre-start and post-op checks</a:t>
            </a:r>
            <a:endParaRPr lang="en-US" sz="1600" dirty="0"/>
          </a:p>
          <a:p>
            <a:pPr marL="152400" indent="-152400">
              <a:buSzPct val="100000"/>
              <a:buChar char="•"/>
            </a:pPr>
            <a:r>
              <a:rPr lang="en-US" sz="1600" dirty="0">
                <a:solidFill>
                  <a:srgbClr val="667085"/>
                </a:solidFill>
              </a:rPr>
              <a:t>Operating the forklift safely</a:t>
            </a:r>
            <a:endParaRPr lang="en-US" sz="1600" dirty="0"/>
          </a:p>
          <a:p>
            <a:pPr marL="152400" indent="-152400">
              <a:buSzPct val="100000"/>
              <a:buChar char="•"/>
            </a:pPr>
            <a:r>
              <a:rPr lang="en-US" sz="1600" dirty="0">
                <a:solidFill>
                  <a:srgbClr val="667085"/>
                </a:solidFill>
              </a:rPr>
              <a:t>Lifting, moving, and placing loads</a:t>
            </a:r>
            <a:endParaRPr lang="en-US" sz="1600" dirty="0"/>
          </a:p>
          <a:p>
            <a:pPr marL="152400" indent="-152400">
              <a:buSzPct val="100000"/>
              <a:buChar char="•"/>
            </a:pPr>
            <a:r>
              <a:rPr lang="en-US" sz="1600" dirty="0">
                <a:solidFill>
                  <a:srgbClr val="667085"/>
                </a:solidFill>
              </a:rPr>
              <a:t>Monitoring the work area</a:t>
            </a:r>
            <a:endParaRPr lang="en-US" sz="1600" dirty="0"/>
          </a:p>
          <a:p>
            <a:pPr marL="152400" indent="-152400">
              <a:buSzPct val="100000"/>
              <a:buChar char="•"/>
            </a:pPr>
            <a:r>
              <a:rPr lang="en-US" sz="1600" dirty="0">
                <a:solidFill>
                  <a:srgbClr val="667085"/>
                </a:solidFill>
              </a:rPr>
              <a:t>Parking and shutting down correctly</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RIIHAN201E: Operating a Forklift</dc:title>
  <dc:subject>PptxGenJS Presentation</dc:subject>
  <dc:creator>ACME Skills Institute</dc:creator>
  <cp:lastModifiedBy>ACME Skills Institute</cp:lastModifiedBy>
  <cp:revision>1</cp:revision>
  <dcterms:created xsi:type="dcterms:W3CDTF">2026-08-10T02:46:57Z</dcterms:created>
  <dcterms:modified xsi:type="dcterms:W3CDTF">2026-08-10T02:46:57Z</dcterms:modified>
</cp:coreProperties>
</file>